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7BE869-2B59-4DD0-A7E2-D250C257A20B}" v="6" dt="2024-07-30T02:29:25.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5" autoAdjust="0"/>
    <p:restoredTop sz="94660"/>
  </p:normalViewPr>
  <p:slideViewPr>
    <p:cSldViewPr snapToGrid="0">
      <p:cViewPr varScale="1">
        <p:scale>
          <a:sx n="63" d="100"/>
          <a:sy n="63" d="100"/>
        </p:scale>
        <p:origin x="1212"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1407847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657721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3227636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2547308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2416690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4123712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3648192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2244710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3237036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1524172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BB447C6-89AC-45F6-947A-555BEAE3CBC2}" type="datetimeFigureOut">
              <a:rPr kumimoji="1" lang="ja-JP" altLang="en-US" smtClean="0"/>
              <a:t>2025/8/4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1118481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447C6-89AC-45F6-947A-555BEAE3CBC2}" type="datetimeFigureOut">
              <a:rPr kumimoji="1" lang="ja-JP" altLang="en-US" smtClean="0"/>
              <a:t>2025/8/4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A57940-F95F-4A0D-8D88-D7BF1AE1BC24}" type="slidenum">
              <a:rPr kumimoji="1" lang="ja-JP" altLang="en-US" smtClean="0"/>
              <a:t>‹#›</a:t>
            </a:fld>
            <a:endParaRPr kumimoji="1" lang="ja-JP" altLang="en-US"/>
          </a:p>
        </p:txBody>
      </p:sp>
    </p:spTree>
    <p:extLst>
      <p:ext uri="{BB962C8B-B14F-4D97-AF65-F5344CB8AC3E}">
        <p14:creationId xmlns:p14="http://schemas.microsoft.com/office/powerpoint/2010/main" val="3465631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D4A59ECB-7FD3-CCE9-0E0B-E47641480707}"/>
              </a:ext>
            </a:extLst>
          </p:cNvPr>
          <p:cNvSpPr txBox="1"/>
          <p:nvPr/>
        </p:nvSpPr>
        <p:spPr>
          <a:xfrm>
            <a:off x="310627" y="2026975"/>
            <a:ext cx="8522745" cy="3046988"/>
          </a:xfrm>
          <a:prstGeom prst="rect">
            <a:avLst/>
          </a:prstGeom>
          <a:noFill/>
          <a:ln>
            <a:solidFill>
              <a:schemeClr val="tx1"/>
            </a:solidFill>
          </a:ln>
        </p:spPr>
        <p:txBody>
          <a:bodyPr wrap="square">
            <a:spAutoFit/>
          </a:bodyPr>
          <a:lstStyle/>
          <a:p>
            <a:r>
              <a:rPr lang="ja-JP" altLang="en-US" sz="2400" kern="100" dirty="0">
                <a:effectLst/>
                <a:latin typeface="游ゴシック" panose="020B0400000000000000" pitchFamily="50" charset="-128"/>
                <a:ea typeface="ＭＳ 明朝" panose="02020609040205080304" pitchFamily="17" charset="-128"/>
                <a:cs typeface="ＭＳ 明朝" panose="02020609040205080304" pitchFamily="17" charset="-128"/>
              </a:rPr>
              <a:t>下記３項目について、それぞれ１頁ずつの説明資料の作成をお願いします。</a:t>
            </a:r>
            <a:endParaRPr lang="en-US" altLang="ja-JP" sz="2400" kern="100" dirty="0">
              <a:effectLst/>
              <a:latin typeface="游ゴシック" panose="020B0400000000000000" pitchFamily="50" charset="-128"/>
              <a:ea typeface="ＭＳ 明朝" panose="02020609040205080304" pitchFamily="17" charset="-128"/>
              <a:cs typeface="ＭＳ 明朝" panose="02020609040205080304" pitchFamily="17" charset="-128"/>
            </a:endParaRPr>
          </a:p>
          <a:p>
            <a:endParaRPr lang="en-US" altLang="ja-JP" sz="2400" kern="100" dirty="0">
              <a:latin typeface="游ゴシック" panose="020B0400000000000000" pitchFamily="50" charset="-128"/>
              <a:ea typeface="ＭＳ 明朝" panose="02020609040205080304" pitchFamily="17" charset="-128"/>
              <a:cs typeface="ＭＳ 明朝" panose="02020609040205080304" pitchFamily="17" charset="-128"/>
            </a:endParaRPr>
          </a:p>
          <a:p>
            <a:pPr marL="342900" indent="-342900">
              <a:buFont typeface="+mj-ea"/>
              <a:buAutoNum type="circleNumDbPlain"/>
            </a:pPr>
            <a:r>
              <a:rPr lang="ja-JP" altLang="ja-JP" sz="2400" kern="100" dirty="0">
                <a:effectLst/>
                <a:latin typeface="游ゴシック" panose="020B0400000000000000" pitchFamily="50" charset="-128"/>
                <a:ea typeface="游ゴシック" panose="020B0400000000000000" pitchFamily="50" charset="-128"/>
                <a:cs typeface="Courier New" panose="02070309020205020404" pitchFamily="49" charset="0"/>
              </a:rPr>
              <a:t>キー技術（シーズ）</a:t>
            </a:r>
          </a:p>
          <a:p>
            <a:pPr marL="342900" indent="-342900">
              <a:buFont typeface="+mj-ea"/>
              <a:buAutoNum type="circleNumDbPlain"/>
            </a:pPr>
            <a:r>
              <a:rPr lang="ja-JP" altLang="ja-JP" sz="2400" kern="100" dirty="0">
                <a:effectLst/>
                <a:latin typeface="游ゴシック" panose="020B0400000000000000" pitchFamily="50" charset="-128"/>
                <a:ea typeface="游ゴシック" panose="020B0400000000000000" pitchFamily="50" charset="-128"/>
                <a:cs typeface="Courier New" panose="02070309020205020404" pitchFamily="49" charset="0"/>
              </a:rPr>
              <a:t>開発する技術・機器・システムが「医療機器である」と判断した理由</a:t>
            </a:r>
            <a:r>
              <a:rPr lang="ja-JP" altLang="en-US" sz="2400" kern="100" dirty="0">
                <a:effectLst/>
                <a:latin typeface="游ゴシック" panose="020B0400000000000000" pitchFamily="50" charset="-128"/>
                <a:ea typeface="游ゴシック" panose="020B0400000000000000" pitchFamily="50" charset="-128"/>
                <a:cs typeface="Courier New" panose="02070309020205020404" pitchFamily="49" charset="0"/>
              </a:rPr>
              <a:t>、医療機器クラス分類</a:t>
            </a:r>
            <a:endParaRPr lang="ja-JP" altLang="ja-JP" sz="24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342900" indent="-342900">
              <a:buFont typeface="+mj-ea"/>
              <a:buAutoNum type="circleNumDbPlain"/>
            </a:pPr>
            <a:r>
              <a:rPr lang="ja-JP" altLang="en-US" sz="2400" kern="100" dirty="0">
                <a:effectLst/>
                <a:latin typeface="游ゴシック" panose="020B0400000000000000" pitchFamily="50" charset="-128"/>
                <a:ea typeface="游ゴシック" panose="020B0400000000000000" pitchFamily="50" charset="-128"/>
                <a:cs typeface="Courier New" panose="02070309020205020404" pitchFamily="49" charset="0"/>
              </a:rPr>
              <a:t>医療上の価値</a:t>
            </a:r>
            <a:endParaRPr lang="en-US" altLang="ja-JP" sz="24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342900" indent="-342900">
              <a:buFont typeface="+mj-ea"/>
              <a:buAutoNum type="circleNumDbPlain"/>
            </a:pPr>
            <a:r>
              <a:rPr lang="ja-JP" altLang="en-US" sz="2400" kern="100" dirty="0">
                <a:effectLst/>
                <a:latin typeface="游ゴシック" panose="020B0400000000000000" pitchFamily="50" charset="-128"/>
                <a:ea typeface="游ゴシック" panose="020B0400000000000000" pitchFamily="50" charset="-128"/>
                <a:cs typeface="Courier New" panose="02070309020205020404" pitchFamily="49" charset="0"/>
              </a:rPr>
              <a:t>差別化</a:t>
            </a:r>
            <a:endParaRPr lang="ja-JP" altLang="ja-JP" sz="2400" kern="100" dirty="0">
              <a:effectLst/>
              <a:latin typeface="游ゴシック" panose="020B0400000000000000" pitchFamily="50" charset="-128"/>
              <a:ea typeface="游ゴシック" panose="020B0400000000000000" pitchFamily="50" charset="-128"/>
              <a:cs typeface="Courier New" panose="02070309020205020404" pitchFamily="49" charset="0"/>
            </a:endParaRPr>
          </a:p>
        </p:txBody>
      </p:sp>
      <p:sp>
        <p:nvSpPr>
          <p:cNvPr id="6" name="テキスト ボックス 5">
            <a:extLst>
              <a:ext uri="{FF2B5EF4-FFF2-40B4-BE49-F238E27FC236}">
                <a16:creationId xmlns:a16="http://schemas.microsoft.com/office/drawing/2014/main" id="{E32217A3-0962-1EA6-D7CA-44C3D0E4DC00}"/>
              </a:ext>
            </a:extLst>
          </p:cNvPr>
          <p:cNvSpPr txBox="1"/>
          <p:nvPr/>
        </p:nvSpPr>
        <p:spPr>
          <a:xfrm>
            <a:off x="287768" y="375642"/>
            <a:ext cx="8035962" cy="954107"/>
          </a:xfrm>
          <a:prstGeom prst="rect">
            <a:avLst/>
          </a:prstGeom>
          <a:solidFill>
            <a:schemeClr val="bg1"/>
          </a:solidFill>
        </p:spPr>
        <p:txBody>
          <a:bodyPr wrap="square" rtlCol="0">
            <a:spAutoFit/>
          </a:bodyPr>
          <a:lstStyle/>
          <a:p>
            <a:r>
              <a:rPr kumimoji="1" lang="en-US" altLang="ja-JP" sz="2800" dirty="0">
                <a:latin typeface="Meiryo UI" panose="020B0604030504040204" pitchFamily="50" charset="-128"/>
                <a:ea typeface="Meiryo UI" panose="020B0604030504040204" pitchFamily="50" charset="-128"/>
              </a:rPr>
              <a:t>AMED</a:t>
            </a:r>
            <a:r>
              <a:rPr kumimoji="1" lang="ja-JP" altLang="en-US" sz="2800" dirty="0">
                <a:latin typeface="Meiryo UI" panose="020B0604030504040204" pitchFamily="50" charset="-128"/>
                <a:ea typeface="Meiryo UI" panose="020B0604030504040204" pitchFamily="50" charset="-128"/>
              </a:rPr>
              <a:t> 医療機器開発</a:t>
            </a:r>
            <a:endParaRPr kumimoji="1" lang="en-US" altLang="ja-JP" sz="2800" dirty="0">
              <a:latin typeface="Meiryo UI" panose="020B0604030504040204" pitchFamily="50" charset="-128"/>
              <a:ea typeface="Meiryo UI" panose="020B0604030504040204" pitchFamily="50" charset="-128"/>
            </a:endParaRPr>
          </a:p>
          <a:p>
            <a:r>
              <a:rPr kumimoji="1" lang="ja-JP" altLang="en-US" sz="2800" dirty="0">
                <a:latin typeface="Meiryo UI" panose="020B0604030504040204" pitchFamily="50" charset="-128"/>
                <a:ea typeface="Meiryo UI" panose="020B0604030504040204" pitchFamily="50" charset="-128"/>
              </a:rPr>
              <a:t>個別相談会　事前提出資料</a:t>
            </a:r>
          </a:p>
        </p:txBody>
      </p:sp>
      <p:sp>
        <p:nvSpPr>
          <p:cNvPr id="8" name="テキスト ボックス 7">
            <a:extLst>
              <a:ext uri="{FF2B5EF4-FFF2-40B4-BE49-F238E27FC236}">
                <a16:creationId xmlns:a16="http://schemas.microsoft.com/office/drawing/2014/main" id="{93650755-20D4-4CD3-8E1C-DFDB9E546023}"/>
              </a:ext>
            </a:extLst>
          </p:cNvPr>
          <p:cNvSpPr txBox="1"/>
          <p:nvPr/>
        </p:nvSpPr>
        <p:spPr>
          <a:xfrm>
            <a:off x="754571" y="5565254"/>
            <a:ext cx="7634856" cy="923330"/>
          </a:xfrm>
          <a:prstGeom prst="rect">
            <a:avLst/>
          </a:prstGeom>
          <a:noFill/>
        </p:spPr>
        <p:txBody>
          <a:bodyPr wrap="square">
            <a:spAutoFit/>
          </a:bodyPr>
          <a:lstStyle/>
          <a:p>
            <a:pPr marL="285750" indent="-285750">
              <a:buFont typeface="Arial" panose="020B0604020202020204" pitchFamily="34" charset="0"/>
              <a:buChar char="•"/>
            </a:pPr>
            <a:r>
              <a:rPr lang="ja-JP" altLang="en-US" kern="100" dirty="0">
                <a:effectLst/>
                <a:latin typeface="游ゴシック" panose="020B0400000000000000" pitchFamily="50" charset="-128"/>
                <a:ea typeface="游ゴシック" panose="020B0400000000000000" pitchFamily="50" charset="-128"/>
                <a:cs typeface="Courier New" panose="02070309020205020404" pitchFamily="49" charset="0"/>
              </a:rPr>
              <a:t>絵や写真を用いた簡潔な説明としてください</a:t>
            </a:r>
            <a:endParaRPr lang="en-US" altLang="ja-JP"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285750" indent="-285750">
              <a:buFont typeface="Arial" panose="020B0604020202020204" pitchFamily="34" charset="0"/>
              <a:buChar char="•"/>
            </a:pPr>
            <a:r>
              <a:rPr lang="ja-JP" altLang="en-US" kern="100" dirty="0">
                <a:effectLst/>
                <a:latin typeface="游ゴシック" panose="020B0400000000000000" pitchFamily="50" charset="-128"/>
                <a:ea typeface="游ゴシック" panose="020B0400000000000000" pitchFamily="50" charset="-128"/>
                <a:cs typeface="Courier New" panose="02070309020205020404" pitchFamily="49" charset="0"/>
              </a:rPr>
              <a:t>フォント、フォントサイズは自由とします</a:t>
            </a:r>
            <a:endParaRPr lang="en-US" altLang="ja-JP" kern="100" dirty="0">
              <a:effectLst/>
              <a:latin typeface="游ゴシック" panose="020B0400000000000000" pitchFamily="50" charset="-128"/>
              <a:ea typeface="游ゴシック" panose="020B0400000000000000" pitchFamily="50" charset="-128"/>
              <a:cs typeface="Courier New" panose="02070309020205020404" pitchFamily="49" charset="0"/>
            </a:endParaRPr>
          </a:p>
          <a:p>
            <a:pPr marL="285750" indent="-285750">
              <a:buFont typeface="Arial" panose="020B0604020202020204" pitchFamily="34" charset="0"/>
              <a:buChar char="•"/>
            </a:pPr>
            <a:r>
              <a:rPr lang="ja-JP" altLang="en-US" kern="100" dirty="0">
                <a:latin typeface="游ゴシック" panose="020B0400000000000000" pitchFamily="50" charset="-128"/>
                <a:ea typeface="游ゴシック" panose="020B0400000000000000" pitchFamily="50" charset="-128"/>
                <a:cs typeface="Courier New" panose="02070309020205020404" pitchFamily="49" charset="0"/>
              </a:rPr>
              <a:t>いただいた資料は相談会終了後に確実に破棄いたします</a:t>
            </a:r>
            <a:endParaRPr lang="ja-JP" altLang="ja-JP" kern="100" dirty="0">
              <a:effectLst/>
              <a:latin typeface="游ゴシック" panose="020B0400000000000000" pitchFamily="50" charset="-128"/>
              <a:ea typeface="游ゴシック" panose="020B0400000000000000" pitchFamily="50" charset="-128"/>
              <a:cs typeface="Courier New" panose="02070309020205020404" pitchFamily="49" charset="0"/>
            </a:endParaRPr>
          </a:p>
        </p:txBody>
      </p:sp>
      <p:sp>
        <p:nvSpPr>
          <p:cNvPr id="2" name="四角形: 角を丸くする 1">
            <a:extLst>
              <a:ext uri="{FF2B5EF4-FFF2-40B4-BE49-F238E27FC236}">
                <a16:creationId xmlns:a16="http://schemas.microsoft.com/office/drawing/2014/main" id="{3F7A272B-8543-4CE7-BDA2-B34982307026}"/>
              </a:ext>
            </a:extLst>
          </p:cNvPr>
          <p:cNvSpPr/>
          <p:nvPr/>
        </p:nvSpPr>
        <p:spPr>
          <a:xfrm>
            <a:off x="6470698" y="90873"/>
            <a:ext cx="2595533" cy="9541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2025</a:t>
            </a:r>
            <a:r>
              <a:rPr kumimoji="1" lang="ja-JP" altLang="en-US" dirty="0"/>
              <a:t>年</a:t>
            </a:r>
            <a:r>
              <a:rPr kumimoji="1" lang="en-US" altLang="ja-JP" dirty="0"/>
              <a:t>10</a:t>
            </a:r>
            <a:r>
              <a:rPr kumimoji="1" lang="ja-JP" altLang="en-US" dirty="0"/>
              <a:t>月</a:t>
            </a:r>
            <a:r>
              <a:rPr kumimoji="1" lang="en-US" altLang="ja-JP" dirty="0"/>
              <a:t>30</a:t>
            </a:r>
            <a:r>
              <a:rPr kumimoji="1" lang="ja-JP" altLang="en-US" dirty="0"/>
              <a:t>日（木）</a:t>
            </a:r>
            <a:endParaRPr kumimoji="1" lang="en-US" altLang="ja-JP" dirty="0"/>
          </a:p>
          <a:p>
            <a:pPr algn="ctr"/>
            <a:r>
              <a:rPr kumimoji="1" lang="en-US" altLang="ja-JP" dirty="0"/>
              <a:t>AMED</a:t>
            </a:r>
            <a:r>
              <a:rPr kumimoji="1" lang="ja-JP" altLang="en-US" dirty="0"/>
              <a:t>個別相談会</a:t>
            </a:r>
            <a:endParaRPr kumimoji="1" lang="en-US" altLang="ja-JP" dirty="0"/>
          </a:p>
          <a:p>
            <a:pPr algn="ctr"/>
            <a:r>
              <a:rPr kumimoji="1" lang="ja-JP" altLang="en-US" dirty="0"/>
              <a:t>テンプレート</a:t>
            </a:r>
          </a:p>
        </p:txBody>
      </p:sp>
    </p:spTree>
    <p:extLst>
      <p:ext uri="{BB962C8B-B14F-4D97-AF65-F5344CB8AC3E}">
        <p14:creationId xmlns:p14="http://schemas.microsoft.com/office/powerpoint/2010/main" val="214792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CF5F0ED0-E740-13FE-313B-34A24E927901}"/>
              </a:ext>
            </a:extLst>
          </p:cNvPr>
          <p:cNvSpPr txBox="1"/>
          <p:nvPr/>
        </p:nvSpPr>
        <p:spPr>
          <a:xfrm>
            <a:off x="6379282" y="131825"/>
            <a:ext cx="2665208" cy="523220"/>
          </a:xfrm>
          <a:prstGeom prst="rect">
            <a:avLst/>
          </a:prstGeom>
          <a:solidFill>
            <a:schemeClr val="accent5">
              <a:lumMod val="20000"/>
              <a:lumOff val="80000"/>
            </a:schemeClr>
          </a:solidFill>
          <a:ln>
            <a:solidFill>
              <a:schemeClr val="accent1"/>
            </a:solidFill>
          </a:ln>
        </p:spPr>
        <p:txBody>
          <a:bodyPr wrap="square" rtlCol="0">
            <a:noAutofit/>
          </a:bodyPr>
          <a:lstStyle/>
          <a:p>
            <a:r>
              <a:rPr kumimoji="1" lang="ja-JP" altLang="en-US" sz="1400" dirty="0">
                <a:latin typeface="Meiryo UI" panose="020B0604030504040204" pitchFamily="50" charset="-128"/>
                <a:ea typeface="Meiryo UI" panose="020B0604030504040204" pitchFamily="50" charset="-128"/>
              </a:rPr>
              <a:t>研究者名：</a:t>
            </a:r>
            <a:br>
              <a:rPr kumimoji="1" lang="en-US" altLang="ja-JP" sz="1400" dirty="0">
                <a:latin typeface="Meiryo UI" panose="020B0604030504040204" pitchFamily="50" charset="-128"/>
                <a:ea typeface="Meiryo UI" panose="020B0604030504040204" pitchFamily="50" charset="-128"/>
              </a:rPr>
            </a:br>
            <a:r>
              <a:rPr kumimoji="1" lang="ja-JP" altLang="en-US" sz="1400" dirty="0">
                <a:latin typeface="Meiryo UI" panose="020B0604030504040204" pitchFamily="50" charset="-128"/>
                <a:ea typeface="Meiryo UI" panose="020B0604030504040204" pitchFamily="50" charset="-128"/>
              </a:rPr>
              <a:t>所属：</a:t>
            </a:r>
          </a:p>
        </p:txBody>
      </p:sp>
      <p:sp>
        <p:nvSpPr>
          <p:cNvPr id="3" name="テキスト ボックス 2">
            <a:extLst>
              <a:ext uri="{FF2B5EF4-FFF2-40B4-BE49-F238E27FC236}">
                <a16:creationId xmlns:a16="http://schemas.microsoft.com/office/drawing/2014/main" id="{EE1A9889-BD0C-870F-820C-1DAC31A15D13}"/>
              </a:ext>
            </a:extLst>
          </p:cNvPr>
          <p:cNvSpPr txBox="1"/>
          <p:nvPr/>
        </p:nvSpPr>
        <p:spPr>
          <a:xfrm>
            <a:off x="96816" y="131825"/>
            <a:ext cx="6196405" cy="523220"/>
          </a:xfrm>
          <a:prstGeom prst="rect">
            <a:avLst/>
          </a:prstGeom>
          <a:solidFill>
            <a:schemeClr val="accent5">
              <a:lumMod val="20000"/>
              <a:lumOff val="80000"/>
            </a:schemeClr>
          </a:solidFill>
          <a:ln>
            <a:solidFill>
              <a:schemeClr val="accent1"/>
            </a:solidFill>
          </a:ln>
        </p:spPr>
        <p:txBody>
          <a:bodyPr wrap="square" rtlCol="0">
            <a:noAutofit/>
          </a:bodyPr>
          <a:lstStyle/>
          <a:p>
            <a:r>
              <a:rPr kumimoji="1" lang="ja-JP" altLang="en-US" sz="2800" dirty="0">
                <a:latin typeface="Meiryo UI" panose="020B0604030504040204" pitchFamily="50" charset="-128"/>
                <a:ea typeface="Meiryo UI" panose="020B0604030504040204" pitchFamily="50" charset="-128"/>
              </a:rPr>
              <a:t>タイトル：</a:t>
            </a:r>
          </a:p>
        </p:txBody>
      </p:sp>
      <p:sp>
        <p:nvSpPr>
          <p:cNvPr id="4" name="テキスト ボックス 3">
            <a:extLst>
              <a:ext uri="{FF2B5EF4-FFF2-40B4-BE49-F238E27FC236}">
                <a16:creationId xmlns:a16="http://schemas.microsoft.com/office/drawing/2014/main" id="{C5E71D39-D098-4CA4-C57C-F71B95AD4D01}"/>
              </a:ext>
            </a:extLst>
          </p:cNvPr>
          <p:cNvSpPr txBox="1"/>
          <p:nvPr/>
        </p:nvSpPr>
        <p:spPr>
          <a:xfrm>
            <a:off x="96816" y="807775"/>
            <a:ext cx="2031325" cy="307777"/>
          </a:xfrm>
          <a:prstGeom prst="rect">
            <a:avLst/>
          </a:prstGeom>
          <a:solidFill>
            <a:srgbClr val="CCFFFF"/>
          </a:solidFill>
          <a:ln>
            <a:solidFill>
              <a:schemeClr val="accent1"/>
            </a:solidFill>
          </a:ln>
          <a:effectLst>
            <a:outerShdw blurRad="50800" dist="38100" dir="2700000" algn="tl" rotWithShape="0">
              <a:prstClr val="black">
                <a:alpha val="40000"/>
              </a:prstClr>
            </a:outerShdw>
          </a:effectLst>
        </p:spPr>
        <p:txBody>
          <a:bodyPr wrap="none">
            <a:spAutoFit/>
          </a:bodyPr>
          <a:lstStyle/>
          <a:p>
            <a:r>
              <a:rPr lang="ja-JP" altLang="en-US" sz="1400" kern="100" dirty="0">
                <a:effectLst/>
                <a:latin typeface="游ゴシック" panose="020B0400000000000000" pitchFamily="50" charset="-128"/>
                <a:ea typeface="游ゴシック" panose="020B0400000000000000" pitchFamily="50" charset="-128"/>
                <a:cs typeface="Courier New" panose="02070309020205020404" pitchFamily="49" charset="0"/>
              </a:rPr>
              <a:t>① </a:t>
            </a:r>
            <a:r>
              <a:rPr lang="ja-JP" altLang="ja-JP" sz="1400" kern="100" dirty="0">
                <a:effectLst/>
                <a:latin typeface="游ゴシック" panose="020B0400000000000000" pitchFamily="50" charset="-128"/>
                <a:ea typeface="游ゴシック" panose="020B0400000000000000" pitchFamily="50" charset="-128"/>
                <a:cs typeface="Courier New" panose="02070309020205020404" pitchFamily="49" charset="0"/>
              </a:rPr>
              <a:t>キー技術（シーズ）</a:t>
            </a:r>
          </a:p>
        </p:txBody>
      </p:sp>
    </p:spTree>
    <p:extLst>
      <p:ext uri="{BB962C8B-B14F-4D97-AF65-F5344CB8AC3E}">
        <p14:creationId xmlns:p14="http://schemas.microsoft.com/office/powerpoint/2010/main" val="1036137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A2ED0A7-BE2C-CC2A-E2ED-1A1F07897F49}"/>
              </a:ext>
            </a:extLst>
          </p:cNvPr>
          <p:cNvSpPr txBox="1"/>
          <p:nvPr/>
        </p:nvSpPr>
        <p:spPr>
          <a:xfrm>
            <a:off x="96816" y="140118"/>
            <a:ext cx="5929828" cy="307777"/>
          </a:xfrm>
          <a:prstGeom prst="rect">
            <a:avLst/>
          </a:prstGeom>
          <a:solidFill>
            <a:srgbClr val="CCFFFF"/>
          </a:solidFill>
          <a:ln>
            <a:solidFill>
              <a:schemeClr val="accent1"/>
            </a:solidFill>
          </a:ln>
          <a:effectLst>
            <a:outerShdw blurRad="50800" dist="38100" dir="2700000" algn="tl" rotWithShape="0">
              <a:prstClr val="black">
                <a:alpha val="40000"/>
              </a:prstClr>
            </a:outerShdw>
          </a:effectLst>
        </p:spPr>
        <p:txBody>
          <a:bodyPr wrap="none">
            <a:spAutoFit/>
          </a:bodyPr>
          <a:lstStyle/>
          <a:p>
            <a:r>
              <a:rPr lang="ja-JP" altLang="en-US" sz="1400" kern="100" dirty="0">
                <a:effectLst/>
                <a:latin typeface="游ゴシック" panose="020B0400000000000000" pitchFamily="50" charset="-128"/>
                <a:ea typeface="游ゴシック" panose="020B0400000000000000" pitchFamily="50" charset="-128"/>
                <a:cs typeface="Courier New" panose="02070309020205020404" pitchFamily="49" charset="0"/>
              </a:rPr>
              <a:t>② 開発する技術・機器・システムが「医療機器である」と判断した理由</a:t>
            </a:r>
          </a:p>
        </p:txBody>
      </p:sp>
      <p:sp>
        <p:nvSpPr>
          <p:cNvPr id="3" name="テキスト ボックス 2">
            <a:extLst>
              <a:ext uri="{FF2B5EF4-FFF2-40B4-BE49-F238E27FC236}">
                <a16:creationId xmlns:a16="http://schemas.microsoft.com/office/drawing/2014/main" id="{B2929786-789D-9083-FB0E-4AB661333509}"/>
              </a:ext>
            </a:extLst>
          </p:cNvPr>
          <p:cNvSpPr txBox="1"/>
          <p:nvPr/>
        </p:nvSpPr>
        <p:spPr>
          <a:xfrm>
            <a:off x="311425" y="550936"/>
            <a:ext cx="8527775" cy="738664"/>
          </a:xfrm>
          <a:prstGeom prst="rect">
            <a:avLst/>
          </a:prstGeom>
          <a:noFill/>
        </p:spPr>
        <p:txBody>
          <a:bodyPr wrap="square">
            <a:spAutoFit/>
          </a:bodyPr>
          <a:lstStyle/>
          <a:p>
            <a:r>
              <a:rPr lang="ja-JP" altLang="en-US" sz="1400" i="1" dirty="0">
                <a:solidFill>
                  <a:schemeClr val="accent1"/>
                </a:solidFill>
              </a:rPr>
              <a:t>開発する技術・機器・システムが薬機法上の医療機器に該当すると判断した理由について記載してください。該当性未確認の場合はその旨記載してください。また、想定している医療機器クラス分類を記載してください。</a:t>
            </a:r>
          </a:p>
        </p:txBody>
      </p:sp>
    </p:spTree>
    <p:extLst>
      <p:ext uri="{BB962C8B-B14F-4D97-AF65-F5344CB8AC3E}">
        <p14:creationId xmlns:p14="http://schemas.microsoft.com/office/powerpoint/2010/main" val="1018263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A2ED0A7-BE2C-CC2A-E2ED-1A1F07897F49}"/>
              </a:ext>
            </a:extLst>
          </p:cNvPr>
          <p:cNvSpPr txBox="1"/>
          <p:nvPr/>
        </p:nvSpPr>
        <p:spPr>
          <a:xfrm>
            <a:off x="96816" y="140118"/>
            <a:ext cx="1441420" cy="307777"/>
          </a:xfrm>
          <a:prstGeom prst="rect">
            <a:avLst/>
          </a:prstGeom>
          <a:solidFill>
            <a:srgbClr val="CCFFFF"/>
          </a:solidFill>
          <a:ln>
            <a:solidFill>
              <a:schemeClr val="accent1"/>
            </a:solidFill>
          </a:ln>
          <a:effectLst>
            <a:outerShdw blurRad="50800" dist="38100" dir="2700000" algn="tl" rotWithShape="0">
              <a:prstClr val="black">
                <a:alpha val="40000"/>
              </a:prstClr>
            </a:outerShdw>
          </a:effectLst>
        </p:spPr>
        <p:txBody>
          <a:bodyPr wrap="none">
            <a:spAutoFit/>
          </a:bodyPr>
          <a:lstStyle/>
          <a:p>
            <a:r>
              <a:rPr lang="ja-JP" altLang="en-US" sz="1400" kern="100" dirty="0">
                <a:effectLst/>
                <a:latin typeface="游ゴシック" panose="020B0400000000000000" pitchFamily="50" charset="-128"/>
                <a:ea typeface="游ゴシック" panose="020B0400000000000000" pitchFamily="50" charset="-128"/>
                <a:cs typeface="Courier New" panose="02070309020205020404" pitchFamily="49" charset="0"/>
              </a:rPr>
              <a:t>③医療上の価値</a:t>
            </a:r>
          </a:p>
        </p:txBody>
      </p:sp>
      <p:sp>
        <p:nvSpPr>
          <p:cNvPr id="6" name="テキスト ボックス 5">
            <a:extLst>
              <a:ext uri="{FF2B5EF4-FFF2-40B4-BE49-F238E27FC236}">
                <a16:creationId xmlns:a16="http://schemas.microsoft.com/office/drawing/2014/main" id="{DBE5032D-41A5-D667-3E21-2F2A1C91E949}"/>
              </a:ext>
            </a:extLst>
          </p:cNvPr>
          <p:cNvSpPr txBox="1"/>
          <p:nvPr/>
        </p:nvSpPr>
        <p:spPr>
          <a:xfrm>
            <a:off x="1663147" y="140118"/>
            <a:ext cx="7109791" cy="738664"/>
          </a:xfrm>
          <a:prstGeom prst="rect">
            <a:avLst/>
          </a:prstGeom>
          <a:noFill/>
        </p:spPr>
        <p:txBody>
          <a:bodyPr wrap="square">
            <a:spAutoFit/>
          </a:bodyPr>
          <a:lstStyle/>
          <a:p>
            <a:r>
              <a:rPr lang="ja-JP" altLang="en-US" sz="1400" i="1" dirty="0">
                <a:solidFill>
                  <a:schemeClr val="accent1"/>
                </a:solidFill>
              </a:rPr>
              <a:t>開発する技術・機器・システムが実現することにより、医療の何をどのように革新することを目指すものか、どのような貢献（インパクト）につながるのか、医療として目指す姿を説明してください。</a:t>
            </a:r>
          </a:p>
        </p:txBody>
      </p:sp>
    </p:spTree>
    <p:extLst>
      <p:ext uri="{BB962C8B-B14F-4D97-AF65-F5344CB8AC3E}">
        <p14:creationId xmlns:p14="http://schemas.microsoft.com/office/powerpoint/2010/main" val="3473405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A2ED0A7-BE2C-CC2A-E2ED-1A1F07897F49}"/>
              </a:ext>
            </a:extLst>
          </p:cNvPr>
          <p:cNvSpPr txBox="1"/>
          <p:nvPr/>
        </p:nvSpPr>
        <p:spPr>
          <a:xfrm>
            <a:off x="96816" y="140118"/>
            <a:ext cx="902811" cy="307777"/>
          </a:xfrm>
          <a:prstGeom prst="rect">
            <a:avLst/>
          </a:prstGeom>
          <a:solidFill>
            <a:srgbClr val="CCFFFF"/>
          </a:solidFill>
          <a:ln>
            <a:solidFill>
              <a:schemeClr val="accent1"/>
            </a:solidFill>
          </a:ln>
          <a:effectLst>
            <a:outerShdw blurRad="50800" dist="38100" dir="2700000" algn="tl" rotWithShape="0">
              <a:prstClr val="black">
                <a:alpha val="40000"/>
              </a:prstClr>
            </a:outerShdw>
          </a:effectLst>
        </p:spPr>
        <p:txBody>
          <a:bodyPr wrap="none">
            <a:spAutoFit/>
          </a:bodyPr>
          <a:lstStyle/>
          <a:p>
            <a:r>
              <a:rPr lang="ja-JP" altLang="en-US" sz="1400" kern="100" dirty="0">
                <a:effectLst/>
                <a:latin typeface="游ゴシック" panose="020B0400000000000000" pitchFamily="50" charset="-128"/>
                <a:ea typeface="游ゴシック" panose="020B0400000000000000" pitchFamily="50" charset="-128"/>
                <a:cs typeface="Courier New" panose="02070309020205020404" pitchFamily="49" charset="0"/>
              </a:rPr>
              <a:t>③差別化</a:t>
            </a:r>
          </a:p>
        </p:txBody>
      </p:sp>
      <p:sp>
        <p:nvSpPr>
          <p:cNvPr id="3" name="テキスト ボックス 2">
            <a:extLst>
              <a:ext uri="{FF2B5EF4-FFF2-40B4-BE49-F238E27FC236}">
                <a16:creationId xmlns:a16="http://schemas.microsoft.com/office/drawing/2014/main" id="{A7ED5BE9-6662-ED72-52A3-2A079C92512D}"/>
              </a:ext>
            </a:extLst>
          </p:cNvPr>
          <p:cNvSpPr txBox="1"/>
          <p:nvPr/>
        </p:nvSpPr>
        <p:spPr>
          <a:xfrm>
            <a:off x="1265582" y="140118"/>
            <a:ext cx="7109791" cy="523220"/>
          </a:xfrm>
          <a:prstGeom prst="rect">
            <a:avLst/>
          </a:prstGeom>
          <a:noFill/>
        </p:spPr>
        <p:txBody>
          <a:bodyPr wrap="square">
            <a:spAutoFit/>
          </a:bodyPr>
          <a:lstStyle/>
          <a:p>
            <a:r>
              <a:rPr lang="ja-JP" altLang="en-US" sz="1400" i="1" dirty="0">
                <a:solidFill>
                  <a:schemeClr val="accent1"/>
                </a:solidFill>
              </a:rPr>
              <a:t>競合品・既存品との差別化について説明してください。既存品・競合品が無い場合は、対象となるゴールドスタンダードについて説明してください。</a:t>
            </a:r>
          </a:p>
        </p:txBody>
      </p:sp>
    </p:spTree>
    <p:extLst>
      <p:ext uri="{BB962C8B-B14F-4D97-AF65-F5344CB8AC3E}">
        <p14:creationId xmlns:p14="http://schemas.microsoft.com/office/powerpoint/2010/main" val="30746238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TotalTime>
  <Words>269</Words>
  <Application>Microsoft Office PowerPoint</Application>
  <PresentationFormat>画面に合わせる (4:3)</PresentationFormat>
  <Paragraphs>23</Paragraphs>
  <Slides>5</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Meiryo UI</vt:lpstr>
      <vt:lpstr>ＭＳ 明朝</vt:lpstr>
      <vt:lpstr>游ゴシック</vt:lpstr>
      <vt:lpstr>游ゴシック Light</vt:lpstr>
      <vt:lpstr>Arial</vt:lpstr>
      <vt:lpstr>Calibri</vt:lpstr>
      <vt:lpstr>Calibri Light</vt:lpstr>
      <vt:lpstr>Courier New</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小林 香奈枝</dc:creator>
  <cp:lastModifiedBy>小林 香奈枝</cp:lastModifiedBy>
  <cp:revision>9</cp:revision>
  <dcterms:created xsi:type="dcterms:W3CDTF">2023-07-10T09:06:41Z</dcterms:created>
  <dcterms:modified xsi:type="dcterms:W3CDTF">2025-08-04T06:30:07Z</dcterms:modified>
</cp:coreProperties>
</file>